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82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7" r:id="rId15"/>
    <p:sldId id="288" r:id="rId16"/>
    <p:sldId id="289" r:id="rId17"/>
    <p:sldId id="27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1525A5-9372-4E98-86DA-06B25390AEF0}" type="datetime1">
              <a:rPr lang="en-US"/>
              <a:pPr/>
              <a:t>11/2/14</a:t>
            </a:fld>
            <a:endParaRPr lang="en-US"/>
          </a:p>
        </p:txBody>
      </p:sp>
      <p:sp>
        <p:nvSpPr>
          <p:cNvPr id="4096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793C0-74A8-4593-8220-8D883C4F3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6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E7C-C810-4C56-A072-DA5B09291FD6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A5F2-F89F-4D0E-95CC-4B25CB097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1C60-8120-4F90-8036-2E998A174FE4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4A99-FE90-4F31-ADC7-37CA040CA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212D-F40F-4ABB-A18A-84A30ABAEA87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5ABD-7F01-4AC3-8849-294117EA0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CB8BA-F392-4760-BDB6-644CB90948F4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875F-C217-491B-B877-95BB9838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DB3D-2417-4140-B1DD-5330B3650B0A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59CC-CAC6-4257-A771-01AFF9C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6ECF-CF97-4EC2-A61D-C2197EA42F4D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DA19-6985-496B-8904-2F917D70D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D351-F392-4377-95E1-81977B9D8BB8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B076-23B9-4ADC-B1E1-54A39B77C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CC63-31E1-4DBE-890A-1158B1DFA154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A8A2-596A-45F9-A5AD-D130F4694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9452-D86A-4AEE-B53F-878C6C550B08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5D6D-B0B8-403D-A8EF-0D1B83447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01F5-4B37-46E1-BCFF-0420867171E2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2917-D3B6-433F-B916-BDEAF2C5A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3F63-2343-4BD5-A8C7-005C1B798FC1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99E0-6E35-4585-87E6-4C8A1CCF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38572E-361C-4A54-87DC-3409888FEC8B}" type="datetimeFigureOut">
              <a:rPr lang="en-US"/>
              <a:pPr>
                <a:defRPr/>
              </a:pPr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F97835-D65D-486F-96C5-A0FD6708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-123" charset="2"/>
        <a:buChar char="ß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-123" charset="2"/>
        <a:buChar char="Þ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-123" charset="2"/>
        <a:buChar char="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-123" charset="2"/>
        <a:buChar char="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-123" charset="2"/>
        <a:buChar char="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0%20We%20didn't%20start%20the%20fire%201.m4a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2-01%20National%20Anthem%20of%20the%20USSR.m4p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9%20I'm%20Gonna%20Wash%20That%20Man%20Right%20Out%20Of%20My%20Hair.m4a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03%20Pokrass_%20We%20Are%20The%20Red%20Cavalry.m4a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01%20Circle%20Of%20Life.m4a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Literary Lenses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ambria"/>
                <a:ea typeface="+mn-ea"/>
                <a:cs typeface="Cambria"/>
              </a:rPr>
              <a:t>One Text – Many Ways of Seeing It</a:t>
            </a:r>
            <a:endParaRPr lang="en-US" dirty="0">
              <a:latin typeface="Cambria"/>
              <a:ea typeface="+mn-e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Back to Literary Lenses!</a:t>
            </a:r>
          </a:p>
        </p:txBody>
      </p:sp>
      <p:sp>
        <p:nvSpPr>
          <p:cNvPr id="20483" name="Rectangle 102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So what is the point?</a:t>
            </a:r>
          </a:p>
          <a:p>
            <a:endParaRPr lang="en-US" dirty="0">
              <a:latin typeface="Cambria"/>
              <a:cs typeface="Cambria"/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latin typeface="Cambria"/>
                <a:cs typeface="Cambria"/>
              </a:rPr>
              <a:t>	Do </a:t>
            </a:r>
            <a:r>
              <a:rPr lang="en-US" dirty="0">
                <a:latin typeface="Cambria"/>
                <a:cs typeface="Cambria"/>
              </a:rPr>
              <a:t>we ALL see literature (or anything </a:t>
            </a:r>
            <a:r>
              <a:rPr lang="en-US" dirty="0" smtClean="0">
                <a:latin typeface="Cambria"/>
                <a:cs typeface="Cambria"/>
              </a:rPr>
              <a:t>	else </a:t>
            </a:r>
            <a:r>
              <a:rPr lang="en-US" dirty="0">
                <a:latin typeface="Cambria"/>
                <a:cs typeface="Cambria"/>
              </a:rPr>
              <a:t>we read) the same way</a:t>
            </a:r>
            <a:r>
              <a:rPr lang="en-US" dirty="0" smtClean="0">
                <a:latin typeface="Cambria"/>
                <a:cs typeface="Cambria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Cambria"/>
                <a:cs typeface="Cambria"/>
              </a:rPr>
              <a:t>	</a:t>
            </a:r>
            <a:endParaRPr lang="en-US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latin typeface="Cambria"/>
                <a:cs typeface="Cambria"/>
              </a:rPr>
              <a:t>	</a:t>
            </a:r>
            <a:r>
              <a:rPr lang="en-US" dirty="0" smtClean="0">
                <a:latin typeface="Cambria"/>
                <a:cs typeface="Cambria"/>
              </a:rPr>
              <a:t>What </a:t>
            </a:r>
            <a:r>
              <a:rPr lang="en-US" dirty="0">
                <a:latin typeface="Cambria"/>
                <a:cs typeface="Cambria"/>
              </a:rPr>
              <a:t>evidence do you have of your </a:t>
            </a:r>
            <a:r>
              <a:rPr lang="en-US" dirty="0" smtClean="0">
                <a:latin typeface="Cambria"/>
                <a:cs typeface="Cambria"/>
              </a:rPr>
              <a:t>	thoughts </a:t>
            </a:r>
            <a:r>
              <a:rPr lang="en-US" dirty="0">
                <a:latin typeface="Cambria"/>
                <a:cs typeface="Cambria"/>
              </a:rPr>
              <a:t>to the above question?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Types of Literary Lenses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Historical </a:t>
            </a:r>
          </a:p>
          <a:p>
            <a:r>
              <a:rPr lang="en-US" dirty="0">
                <a:latin typeface="Cambria"/>
                <a:cs typeface="Cambria"/>
              </a:rPr>
              <a:t>Feminist</a:t>
            </a:r>
          </a:p>
          <a:p>
            <a:r>
              <a:rPr lang="en-US" dirty="0" smtClean="0">
                <a:latin typeface="Cambria"/>
                <a:cs typeface="Cambria"/>
              </a:rPr>
              <a:t>Marxist/Sociological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Archetypal/Mythological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Psychological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22932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Historical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524000"/>
            <a:ext cx="8229600" cy="4686300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Looking at a text by investigating the       social, intellectual context that produced it, including the author’s biography.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i="1" dirty="0">
                <a:latin typeface="Cambria"/>
                <a:cs typeface="Cambria"/>
              </a:rPr>
              <a:t>The Crucible</a:t>
            </a:r>
            <a:r>
              <a:rPr lang="en-US" dirty="0">
                <a:latin typeface="Cambria"/>
                <a:cs typeface="Cambria"/>
              </a:rPr>
              <a:t> - Cold War</a:t>
            </a:r>
          </a:p>
          <a:p>
            <a:pPr lvl="1"/>
            <a:r>
              <a:rPr lang="en-US" i="1" dirty="0">
                <a:latin typeface="Cambria"/>
                <a:cs typeface="Cambria"/>
              </a:rPr>
              <a:t>Of Mice and Men</a:t>
            </a:r>
            <a:r>
              <a:rPr lang="en-US" dirty="0">
                <a:latin typeface="Cambria"/>
                <a:cs typeface="Cambria"/>
              </a:rPr>
              <a:t> - The Great </a:t>
            </a:r>
            <a:r>
              <a:rPr lang="en-US" dirty="0" smtClean="0">
                <a:latin typeface="Cambria"/>
                <a:cs typeface="Cambria"/>
              </a:rPr>
              <a:t>Depression</a:t>
            </a:r>
          </a:p>
          <a:p>
            <a:r>
              <a:rPr lang="en-US" dirty="0" smtClean="0">
                <a:latin typeface="Cambria"/>
                <a:cs typeface="Cambria"/>
              </a:rPr>
              <a:t>Goal is to examine the effect of the work upon its original audience.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560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3925" y="4724400"/>
            <a:ext cx="1870075" cy="213360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5138" y="0"/>
            <a:ext cx="1058862" cy="1981200"/>
          </a:xfrm>
          <a:prstGeom prst="rect">
            <a:avLst/>
          </a:prstGeom>
          <a:noFill/>
        </p:spPr>
      </p:pic>
      <p:pic>
        <p:nvPicPr>
          <p:cNvPr id="25608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181600"/>
            <a:ext cx="982663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Feminist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Examining how </a:t>
            </a:r>
            <a:r>
              <a:rPr lang="en-US" b="1" dirty="0" smtClean="0">
                <a:latin typeface="Cambria"/>
                <a:cs typeface="Cambria"/>
              </a:rPr>
              <a:t>genders</a:t>
            </a:r>
            <a:r>
              <a:rPr lang="en-US" dirty="0" smtClean="0">
                <a:latin typeface="Cambria"/>
                <a:cs typeface="Cambria"/>
              </a:rPr>
              <a:t> in a text reflect or reject the social forces that feed inequality.</a:t>
            </a:r>
          </a:p>
          <a:p>
            <a:r>
              <a:rPr lang="en-US" dirty="0" smtClean="0">
                <a:latin typeface="Cambria"/>
                <a:cs typeface="Cambria"/>
              </a:rPr>
              <a:t>Central </a:t>
            </a:r>
            <a:r>
              <a:rPr lang="en-US" dirty="0">
                <a:latin typeface="Cambria"/>
                <a:cs typeface="Cambria"/>
              </a:rPr>
              <a:t>precept that patriarchal attitudes have resulted in literature full of </a:t>
            </a:r>
            <a:r>
              <a:rPr lang="ja-JP" altLang="en-US" dirty="0">
                <a:latin typeface="Cambria"/>
                <a:cs typeface="Cambria"/>
              </a:rPr>
              <a:t>“</a:t>
            </a:r>
            <a:r>
              <a:rPr lang="en-US" dirty="0">
                <a:latin typeface="Cambria"/>
                <a:cs typeface="Cambria"/>
              </a:rPr>
              <a:t>male-produced</a:t>
            </a:r>
            <a:r>
              <a:rPr lang="ja-JP" altLang="en-US" dirty="0">
                <a:latin typeface="Cambria"/>
                <a:cs typeface="Cambria"/>
              </a:rPr>
              <a:t>”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assumptions</a:t>
            </a:r>
            <a:endParaRPr lang="en-US" dirty="0"/>
          </a:p>
          <a:p>
            <a:pPr lvl="1"/>
            <a:r>
              <a:rPr lang="en-US" dirty="0" smtClean="0">
                <a:latin typeface="Cambria"/>
                <a:cs typeface="Cambria"/>
              </a:rPr>
              <a:t>This may also include other stereotypes.</a:t>
            </a:r>
          </a:p>
        </p:txBody>
      </p:sp>
      <p:pic>
        <p:nvPicPr>
          <p:cNvPr id="2355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"/>
            <a:ext cx="1714500" cy="1517650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425" y="5002212"/>
            <a:ext cx="1679575" cy="185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mbria"/>
                <a:cs typeface="Cambria"/>
              </a:rPr>
              <a:t>     Marxist/Sociological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Looking at a text in terms of </a:t>
            </a:r>
            <a:r>
              <a:rPr lang="en-US" b="1" dirty="0" smtClean="0">
                <a:latin typeface="Cambria"/>
                <a:cs typeface="Cambria"/>
              </a:rPr>
              <a:t>power</a:t>
            </a:r>
          </a:p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    which is oftentimes related to </a:t>
            </a:r>
            <a:r>
              <a:rPr lang="en-US" b="1" dirty="0" smtClean="0">
                <a:latin typeface="Cambria"/>
                <a:cs typeface="Cambria"/>
              </a:rPr>
              <a:t>money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Who has </a:t>
            </a:r>
            <a:r>
              <a:rPr lang="en-US" b="1" dirty="0">
                <a:latin typeface="Cambria"/>
                <a:cs typeface="Cambria"/>
              </a:rPr>
              <a:t>money</a:t>
            </a:r>
            <a:r>
              <a:rPr lang="en-US" dirty="0">
                <a:latin typeface="Cambria"/>
                <a:cs typeface="Cambria"/>
              </a:rPr>
              <a:t>; who doesn’t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Who has </a:t>
            </a:r>
            <a:r>
              <a:rPr lang="en-US" b="1" dirty="0">
                <a:latin typeface="Cambria"/>
                <a:cs typeface="Cambria"/>
              </a:rPr>
              <a:t>power</a:t>
            </a:r>
            <a:r>
              <a:rPr lang="en-US" dirty="0">
                <a:latin typeface="Cambria"/>
                <a:cs typeface="Cambria"/>
              </a:rPr>
              <a:t>; who doesn’t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Who is “</a:t>
            </a:r>
            <a:r>
              <a:rPr lang="en-US" b="1" dirty="0">
                <a:latin typeface="Cambria"/>
                <a:cs typeface="Cambria"/>
              </a:rPr>
              <a:t>rich</a:t>
            </a:r>
            <a:r>
              <a:rPr lang="en-US" dirty="0">
                <a:latin typeface="Cambria"/>
                <a:cs typeface="Cambria"/>
              </a:rPr>
              <a:t>”; who is “poor”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16400"/>
            <a:ext cx="2422525" cy="1960563"/>
          </a:xfrm>
          <a:prstGeom prst="rect">
            <a:avLst/>
          </a:prstGeom>
          <a:noFill/>
        </p:spPr>
      </p:pic>
      <p:pic>
        <p:nvPicPr>
          <p:cNvPr id="24582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76200"/>
            <a:ext cx="259080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Archetypal/Mythological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/>
                <a:cs typeface="Cambria"/>
              </a:rPr>
              <a:t>Emphasizes the </a:t>
            </a:r>
            <a:r>
              <a:rPr lang="ja-JP" altLang="en-US" dirty="0">
                <a:latin typeface="Cambria"/>
                <a:cs typeface="Cambria"/>
              </a:rPr>
              <a:t>“</a:t>
            </a:r>
            <a:r>
              <a:rPr lang="en-US" dirty="0">
                <a:latin typeface="Cambria"/>
                <a:cs typeface="Cambria"/>
              </a:rPr>
              <a:t>recurrent universal patterns underlying most literary works</a:t>
            </a:r>
            <a:r>
              <a:rPr lang="ja-JP" altLang="en-US" dirty="0">
                <a:latin typeface="Cambria"/>
                <a:cs typeface="Cambria"/>
              </a:rPr>
              <a:t>”</a:t>
            </a:r>
            <a:endParaRPr lang="en-US" dirty="0">
              <a:latin typeface="Cambria"/>
              <a:cs typeface="Cambria"/>
            </a:endParaRPr>
          </a:p>
          <a:p>
            <a:pPr eaLnBrk="1" hangingPunct="1"/>
            <a:r>
              <a:rPr lang="en-US" b="1" dirty="0">
                <a:latin typeface="Cambria"/>
                <a:cs typeface="Cambria"/>
              </a:rPr>
              <a:t>Common Archetypes</a:t>
            </a:r>
            <a:r>
              <a:rPr lang="en-US" dirty="0">
                <a:latin typeface="Cambria"/>
                <a:cs typeface="Cambria"/>
              </a:rPr>
              <a:t>	</a:t>
            </a:r>
            <a:endParaRPr lang="en-US" sz="1600" b="1" dirty="0">
              <a:latin typeface="Cambria"/>
              <a:cs typeface="Cambria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800" dirty="0">
                <a:latin typeface="Cambria"/>
                <a:cs typeface="Cambria"/>
              </a:rPr>
              <a:t>HERO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800" dirty="0">
                <a:latin typeface="Cambria"/>
                <a:cs typeface="Cambria"/>
              </a:rPr>
              <a:t>LONER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800" dirty="0">
                <a:latin typeface="Cambria"/>
                <a:cs typeface="Cambria"/>
              </a:rPr>
              <a:t>VILLIAN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800" dirty="0">
                <a:latin typeface="Cambria"/>
                <a:cs typeface="Cambria"/>
              </a:rPr>
              <a:t>TEMPTRESS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800" dirty="0">
                <a:latin typeface="Cambria"/>
                <a:cs typeface="Cambria"/>
              </a:rPr>
              <a:t>SAGE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08920"/>
            <a:ext cx="355507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Psychological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/>
                <a:cs typeface="Cambria"/>
              </a:rPr>
              <a:t>Uses the study of the mind and behavior to view a character (or sometimes the author)</a:t>
            </a:r>
          </a:p>
          <a:p>
            <a:pPr eaLnBrk="1" hangingPunct="1"/>
            <a:r>
              <a:rPr lang="en-US" sz="2800" dirty="0">
                <a:latin typeface="Cambria"/>
                <a:cs typeface="Cambria"/>
              </a:rPr>
              <a:t>Asks </a:t>
            </a:r>
          </a:p>
          <a:p>
            <a:pPr eaLnBrk="1" hangingPunct="1">
              <a:buFont typeface="Wingdings" charset="0"/>
              <a:buNone/>
            </a:pPr>
            <a:r>
              <a:rPr lang="en-US" altLang="ja-JP" dirty="0">
                <a:latin typeface="Cambria"/>
                <a:cs typeface="Cambria"/>
              </a:rPr>
              <a:t>	</a:t>
            </a:r>
            <a:r>
              <a:rPr lang="ja-JP" altLang="en-US" sz="2800" dirty="0">
                <a:latin typeface="Cambria"/>
                <a:cs typeface="Cambria"/>
              </a:rPr>
              <a:t>“</a:t>
            </a:r>
            <a:r>
              <a:rPr lang="en-US" sz="2800" dirty="0">
                <a:latin typeface="Cambria"/>
                <a:cs typeface="Cambria"/>
              </a:rPr>
              <a:t>Why is the character feeling this way?</a:t>
            </a:r>
            <a:r>
              <a:rPr lang="ja-JP" altLang="en-US" sz="2800" dirty="0">
                <a:latin typeface="Cambria"/>
                <a:cs typeface="Cambria"/>
              </a:rPr>
              <a:t>”</a:t>
            </a:r>
            <a:endParaRPr lang="en-US" sz="2800" dirty="0">
              <a:latin typeface="Cambria"/>
              <a:cs typeface="Cambria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ja-JP" sz="2800" dirty="0">
                <a:latin typeface="Cambria"/>
                <a:cs typeface="Cambria"/>
              </a:rPr>
              <a:t>	</a:t>
            </a:r>
            <a:r>
              <a:rPr lang="ja-JP" altLang="en-US" sz="2800" dirty="0">
                <a:latin typeface="Cambria"/>
                <a:cs typeface="Cambria"/>
              </a:rPr>
              <a:t>“</a:t>
            </a:r>
            <a:r>
              <a:rPr lang="en-US" sz="2800" dirty="0">
                <a:latin typeface="Cambria"/>
                <a:cs typeface="Cambria"/>
              </a:rPr>
              <a:t>Why does the character behave this way?</a:t>
            </a:r>
            <a:r>
              <a:rPr lang="ja-JP" altLang="en-US" sz="2800" dirty="0">
                <a:latin typeface="Cambria"/>
                <a:cs typeface="Cambria"/>
              </a:rPr>
              <a:t>”</a:t>
            </a:r>
            <a:endParaRPr lang="en-US" sz="2800" dirty="0">
              <a:latin typeface="Cambria"/>
              <a:cs typeface="Cambria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ja-JP" sz="2800" dirty="0">
                <a:latin typeface="Cambria"/>
                <a:cs typeface="Cambria"/>
              </a:rPr>
              <a:t>	</a:t>
            </a:r>
            <a:r>
              <a:rPr lang="ja-JP" altLang="en-US" sz="2800" dirty="0">
                <a:latin typeface="Cambria"/>
                <a:cs typeface="Cambria"/>
              </a:rPr>
              <a:t>“</a:t>
            </a:r>
            <a:r>
              <a:rPr lang="en-US" sz="2800" dirty="0">
                <a:latin typeface="Cambria"/>
                <a:cs typeface="Cambria"/>
              </a:rPr>
              <a:t>What motivates these emotions and actions?</a:t>
            </a:r>
            <a:r>
              <a:rPr lang="ja-JP" altLang="en-US" sz="2800" dirty="0">
                <a:latin typeface="Cambria"/>
                <a:cs typeface="Cambria"/>
              </a:rPr>
              <a:t>”</a:t>
            </a:r>
            <a:endParaRPr lang="en-US" sz="2800" dirty="0">
              <a:latin typeface="Cambria"/>
              <a:cs typeface="Cambria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843016"/>
            <a:ext cx="2853075" cy="2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5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Cambria"/>
                <a:cs typeface="Cambria"/>
              </a:rPr>
              <a:t>Example to Ponder -</a:t>
            </a:r>
            <a:br>
              <a:rPr lang="en-US" dirty="0">
                <a:latin typeface="Cambria"/>
                <a:cs typeface="Cambria"/>
              </a:rPr>
            </a:br>
            <a:r>
              <a:rPr lang="en-US" i="1" dirty="0">
                <a:latin typeface="Cambria"/>
                <a:cs typeface="Cambria"/>
              </a:rPr>
              <a:t>The Lion King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Cambria"/>
                <a:cs typeface="Cambria"/>
              </a:rPr>
              <a:t>Historical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Made in 1990s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Time of great </a:t>
            </a:r>
            <a:r>
              <a:rPr lang="en-US" dirty="0" smtClean="0">
                <a:latin typeface="Cambria"/>
                <a:cs typeface="Cambria"/>
              </a:rPr>
              <a:t>political upheaval </a:t>
            </a:r>
            <a:r>
              <a:rPr lang="en-US" dirty="0">
                <a:latin typeface="Cambria"/>
                <a:cs typeface="Cambria"/>
              </a:rPr>
              <a:t>in </a:t>
            </a:r>
            <a:r>
              <a:rPr lang="en-US" dirty="0" smtClean="0">
                <a:latin typeface="Cambria"/>
                <a:cs typeface="Cambria"/>
              </a:rPr>
              <a:t>world</a:t>
            </a: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457200" lvl="1" indent="0">
              <a:buNone/>
            </a:pPr>
            <a:r>
              <a:rPr lang="en-US" dirty="0" smtClean="0">
                <a:latin typeface="Cambria"/>
                <a:cs typeface="Cambria"/>
              </a:rPr>
              <a:t>THEME – “right” governments can overcome adversity?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 descr="lion king.bmp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857232"/>
            <a:ext cx="1785918" cy="174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cs typeface="Cambria"/>
              </a:rPr>
              <a:t>The Lion King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Cambria"/>
                <a:cs typeface="Cambria"/>
              </a:rPr>
              <a:t>Feminist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Helpless females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Females provide food and care for the young yet males have ALL the power</a:t>
            </a:r>
          </a:p>
          <a:p>
            <a:pPr lvl="1"/>
            <a:r>
              <a:rPr lang="en-US" dirty="0" err="1" smtClean="0">
                <a:latin typeface="Cambria"/>
                <a:cs typeface="Cambria"/>
              </a:rPr>
              <a:t>Nala</a:t>
            </a:r>
            <a:r>
              <a:rPr lang="en-US" dirty="0" smtClean="0">
                <a:latin typeface="Cambria"/>
                <a:cs typeface="Cambria"/>
              </a:rPr>
              <a:t> is stronger than </a:t>
            </a:r>
            <a:r>
              <a:rPr lang="en-US" dirty="0" err="1" smtClean="0">
                <a:latin typeface="Cambria"/>
                <a:cs typeface="Cambria"/>
              </a:rPr>
              <a:t>Simba</a:t>
            </a:r>
            <a:r>
              <a:rPr lang="en-US" dirty="0" smtClean="0">
                <a:latin typeface="Cambria"/>
                <a:cs typeface="Cambria"/>
              </a:rPr>
              <a:t>, but she does not inherit the crown</a:t>
            </a:r>
          </a:p>
          <a:p>
            <a:pPr marL="457200" lvl="1" indent="0">
              <a:buNone/>
            </a:pPr>
            <a:r>
              <a:rPr lang="en-US" dirty="0" smtClean="0">
                <a:latin typeface="Cambria"/>
                <a:cs typeface="Cambria"/>
              </a:rPr>
              <a:t>THEME – Strong men should rule in the world while women support them? Behind every strong man is a stronger woman?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 descr="lion_king-5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24745"/>
            <a:ext cx="2627784" cy="1528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cs typeface="Cambria"/>
              </a:rPr>
              <a:t>The Lion King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u="sng" dirty="0" smtClean="0">
                <a:latin typeface="Cambria"/>
                <a:cs typeface="Cambria"/>
              </a:rPr>
              <a:t>Marxist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Males have all the power (</a:t>
            </a:r>
            <a:r>
              <a:rPr lang="en-US" dirty="0" err="1" smtClean="0">
                <a:latin typeface="Cambria"/>
                <a:cs typeface="Cambria"/>
              </a:rPr>
              <a:t>Mufasa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Simba</a:t>
            </a:r>
            <a:r>
              <a:rPr lang="en-US" dirty="0" smtClean="0">
                <a:latin typeface="Cambria"/>
                <a:cs typeface="Cambria"/>
              </a:rPr>
              <a:t>, Scar)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When </a:t>
            </a:r>
            <a:r>
              <a:rPr lang="en-US" dirty="0" err="1" smtClean="0">
                <a:latin typeface="Cambria"/>
                <a:cs typeface="Cambria"/>
              </a:rPr>
              <a:t>Mufasa</a:t>
            </a:r>
            <a:r>
              <a:rPr lang="en-US" dirty="0" smtClean="0">
                <a:latin typeface="Cambria"/>
                <a:cs typeface="Cambria"/>
              </a:rPr>
              <a:t> dies, </a:t>
            </a:r>
            <a:r>
              <a:rPr lang="en-US" dirty="0" err="1" smtClean="0">
                <a:latin typeface="Cambria"/>
                <a:cs typeface="Cambria"/>
              </a:rPr>
              <a:t>Simba</a:t>
            </a:r>
            <a:r>
              <a:rPr lang="en-US" dirty="0" smtClean="0">
                <a:latin typeface="Cambria"/>
                <a:cs typeface="Cambria"/>
              </a:rPr>
              <a:t> is the ONLY one considered for the crown.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Lions retain power over all other animals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Hyenas are weak (lower-class)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Class rebellion leads to the conflict of the film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Cambria"/>
              <a:cs typeface="Cambria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latin typeface="Cambria"/>
                <a:cs typeface="Cambria"/>
              </a:rPr>
              <a:t>THEME – Class distinction should be eliminated?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pPr lvl="1"/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Picture 5" descr="lionking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3210" y="0"/>
            <a:ext cx="2550790" cy="153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Literary Lenses are</a:t>
            </a:r>
          </a:p>
        </p:txBody>
      </p:sp>
      <p:sp>
        <p:nvSpPr>
          <p:cNvPr id="14339" name="Rectangle 102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mbria"/>
                <a:cs typeface="Cambria"/>
              </a:rPr>
              <a:t>Tools for analysis to understand, evaluate </a:t>
            </a:r>
          </a:p>
          <a:p>
            <a:pPr marL="0" indent="0" algn="ctr">
              <a:buNone/>
            </a:pPr>
            <a:r>
              <a:rPr lang="en-US" dirty="0" smtClean="0">
                <a:latin typeface="Cambria"/>
                <a:cs typeface="Cambria"/>
              </a:rPr>
              <a:t>and interpret texts by reading </a:t>
            </a:r>
          </a:p>
          <a:p>
            <a:pPr marL="0" indent="0" algn="ctr">
              <a:buNone/>
            </a:pPr>
            <a:r>
              <a:rPr lang="en-US" dirty="0" smtClean="0">
                <a:latin typeface="Cambria"/>
                <a:cs typeface="Cambria"/>
              </a:rPr>
              <a:t>with a particular focus.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>
                <a:latin typeface="Cambria"/>
                <a:cs typeface="Cambria"/>
              </a:rPr>
              <a:t>Also Known As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latin typeface="Cambria"/>
                <a:cs typeface="Cambria"/>
              </a:rPr>
              <a:t>Literary Theory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latin typeface="Cambria"/>
                <a:cs typeface="Cambria"/>
              </a:rPr>
              <a:t>Critical Theory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latin typeface="Cambria"/>
                <a:cs typeface="Cambria"/>
              </a:rPr>
              <a:t>Interpretive Theory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cs typeface="Cambria"/>
              </a:rPr>
              <a:t>The Lion King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u="sng" dirty="0" smtClean="0">
                <a:latin typeface="Cambria"/>
                <a:cs typeface="Cambria"/>
              </a:rPr>
              <a:t>Psychological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ambria"/>
                <a:cs typeface="Cambria"/>
              </a:rPr>
              <a:t>Simba</a:t>
            </a:r>
            <a:r>
              <a:rPr lang="en-US" dirty="0" smtClean="0">
                <a:latin typeface="Cambria"/>
                <a:cs typeface="Cambria"/>
              </a:rPr>
              <a:t> feels undeserving of the kingship because of the guilt he carries regarding </a:t>
            </a:r>
            <a:r>
              <a:rPr lang="en-US" dirty="0" err="1" smtClean="0">
                <a:latin typeface="Cambria"/>
                <a:cs typeface="Cambria"/>
              </a:rPr>
              <a:t>Mufasa’s</a:t>
            </a:r>
            <a:r>
              <a:rPr lang="en-US" dirty="0" smtClean="0">
                <a:latin typeface="Cambria"/>
                <a:cs typeface="Cambria"/>
              </a:rPr>
              <a:t> death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mbria"/>
                <a:cs typeface="Cambria"/>
              </a:rPr>
              <a:t>Scar maintains control by fear and violence after killing </a:t>
            </a:r>
            <a:r>
              <a:rPr lang="en-US" dirty="0" err="1" smtClean="0">
                <a:latin typeface="Cambria"/>
                <a:cs typeface="Cambria"/>
              </a:rPr>
              <a:t>Mufasa</a:t>
            </a:r>
            <a:r>
              <a:rPr lang="en-US" dirty="0" smtClean="0">
                <a:latin typeface="Cambria"/>
                <a:cs typeface="Cambria"/>
              </a:rPr>
              <a:t>. He had always felt inferior to his brother.</a:t>
            </a:r>
            <a:endParaRPr lang="en-US" dirty="0">
              <a:latin typeface="Cambria"/>
              <a:cs typeface="Cambria"/>
            </a:endParaRPr>
          </a:p>
          <a:p>
            <a:pPr marL="457200" lvl="1" indent="0" algn="just">
              <a:lnSpc>
                <a:spcPct val="60000"/>
              </a:lnSpc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457200" lvl="1" indent="0" algn="just">
              <a:lnSpc>
                <a:spcPct val="60000"/>
              </a:lnSpc>
              <a:buNone/>
            </a:pPr>
            <a:r>
              <a:rPr lang="en-US" dirty="0" smtClean="0">
                <a:latin typeface="Cambria"/>
                <a:cs typeface="Cambria"/>
              </a:rPr>
              <a:t>THEME -  Self-respect </a:t>
            </a:r>
          </a:p>
          <a:p>
            <a:pPr marL="457200" lvl="1" indent="0" algn="just">
              <a:lnSpc>
                <a:spcPct val="60000"/>
              </a:lnSpc>
              <a:buNone/>
            </a:pPr>
            <a:r>
              <a:rPr lang="en-US" dirty="0">
                <a:latin typeface="Cambria"/>
                <a:cs typeface="Cambria"/>
              </a:rPr>
              <a:t>a</a:t>
            </a:r>
            <a:r>
              <a:rPr lang="en-US" dirty="0" smtClean="0">
                <a:latin typeface="Cambria"/>
                <a:cs typeface="Cambria"/>
              </a:rPr>
              <a:t>ffects one’s ability to</a:t>
            </a:r>
          </a:p>
          <a:p>
            <a:pPr marL="457200" lvl="1" indent="0" algn="just">
              <a:lnSpc>
                <a:spcPct val="60000"/>
              </a:lnSpc>
              <a:buNone/>
            </a:pPr>
            <a:r>
              <a:rPr lang="en-US" dirty="0">
                <a:latin typeface="Cambria"/>
                <a:cs typeface="Cambria"/>
              </a:rPr>
              <a:t>r</a:t>
            </a:r>
            <a:r>
              <a:rPr lang="en-US" dirty="0" smtClean="0">
                <a:latin typeface="Cambria"/>
                <a:cs typeface="Cambria"/>
              </a:rPr>
              <a:t>each his full potential?</a:t>
            </a:r>
          </a:p>
        </p:txBody>
      </p:sp>
      <p:pic>
        <p:nvPicPr>
          <p:cNvPr id="4" name="Picture 3" descr="the_lion_king-5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221088"/>
            <a:ext cx="4126883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Why are Lenses Important?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By focusing our reading attention on different parts of the text, we can move closer to understanding the text’s </a:t>
            </a:r>
            <a:r>
              <a:rPr lang="en-US" b="1" dirty="0" smtClean="0">
                <a:latin typeface="Cambria"/>
                <a:cs typeface="Cambria"/>
              </a:rPr>
              <a:t>theme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Remember that </a:t>
            </a:r>
            <a:r>
              <a:rPr lang="en-US" b="1" dirty="0" smtClean="0">
                <a:latin typeface="Cambria"/>
                <a:cs typeface="Cambria"/>
              </a:rPr>
              <a:t>theme </a:t>
            </a:r>
            <a:r>
              <a:rPr lang="en-US" dirty="0" smtClean="0">
                <a:latin typeface="Cambria"/>
                <a:cs typeface="Cambria"/>
              </a:rPr>
              <a:t>is the author’s comment on the human condition!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akle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06" r="-407"/>
          <a:stretch>
            <a:fillRect/>
          </a:stretch>
        </p:blipFill>
        <p:spPr>
          <a:xfrm>
            <a:off x="762000" y="762000"/>
            <a:ext cx="3111190" cy="3086100"/>
          </a:xfrm>
        </p:spPr>
      </p:pic>
      <p:pic>
        <p:nvPicPr>
          <p:cNvPr id="5" name="Picture 4" descr="oakle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905000"/>
            <a:ext cx="3205622" cy="2806700"/>
          </a:xfrm>
          <a:prstGeom prst="rect">
            <a:avLst/>
          </a:prstGeom>
        </p:spPr>
      </p:pic>
      <p:pic>
        <p:nvPicPr>
          <p:cNvPr id="6" name="Picture 5" descr="shooting-glas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38600"/>
            <a:ext cx="4424325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How Many Pandas Do You See?</a:t>
            </a:r>
          </a:p>
        </p:txBody>
      </p:sp>
      <p:pic>
        <p:nvPicPr>
          <p:cNvPr id="15362" name="Content Placeholder 3" descr="mighty_optical_illus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7425" y="1600200"/>
            <a:ext cx="4629150" cy="46863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What Do You See?</a:t>
            </a:r>
          </a:p>
        </p:txBody>
      </p:sp>
      <p:pic>
        <p:nvPicPr>
          <p:cNvPr id="16386" name="Content Placeholder 3" descr="optical-illu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4788" y="1600200"/>
            <a:ext cx="3654425" cy="46863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Nice Vase…</a:t>
            </a:r>
            <a:r>
              <a:rPr lang="en-US" dirty="0" err="1" smtClean="0">
                <a:latin typeface="Cambria"/>
                <a:cs typeface="Cambria"/>
              </a:rPr>
              <a:t>Ehh</a:t>
            </a:r>
            <a:r>
              <a:rPr lang="en-US" dirty="0" smtClean="0">
                <a:latin typeface="Cambria"/>
                <a:cs typeface="Cambria"/>
              </a:rPr>
              <a:t>?</a:t>
            </a:r>
          </a:p>
        </p:txBody>
      </p:sp>
      <p:pic>
        <p:nvPicPr>
          <p:cNvPr id="17410" name="Content Placeholder 3" descr="illus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86000"/>
            <a:ext cx="7620000" cy="33147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Woman in White?</a:t>
            </a:r>
          </a:p>
        </p:txBody>
      </p:sp>
      <p:pic>
        <p:nvPicPr>
          <p:cNvPr id="18434" name="Content Placeholder 3" descr="20071225-sax-or-fac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3288" y="2219325"/>
            <a:ext cx="2257425" cy="344805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ea typeface="+mj-ea"/>
                <a:cs typeface="Cambria"/>
              </a:rPr>
              <a:t>Where is this young woman looking?</a:t>
            </a:r>
            <a:endParaRPr lang="en-US" dirty="0">
              <a:latin typeface="Cambria"/>
              <a:ea typeface="+mj-ea"/>
              <a:cs typeface="Cambria"/>
            </a:endParaRPr>
          </a:p>
        </p:txBody>
      </p:sp>
      <p:pic>
        <p:nvPicPr>
          <p:cNvPr id="19458" name="Content Placeholder 3" descr="Wife-Mother-Illu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600200"/>
            <a:ext cx="3429000" cy="4732338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n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Fan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n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1674</TotalTime>
  <Words>493</Words>
  <Application>Microsoft Macintosh PowerPoint</Application>
  <PresentationFormat>On-screen Show (4:3)</PresentationFormat>
  <Paragraphs>91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Fan</vt:lpstr>
      <vt:lpstr>Literary Lenses</vt:lpstr>
      <vt:lpstr>Literary Lenses are</vt:lpstr>
      <vt:lpstr>Why are Lenses Important?</vt:lpstr>
      <vt:lpstr>PowerPoint Presentation</vt:lpstr>
      <vt:lpstr>How Many Pandas Do You See?</vt:lpstr>
      <vt:lpstr>What Do You See?</vt:lpstr>
      <vt:lpstr>Nice Vase…Ehh?</vt:lpstr>
      <vt:lpstr>Woman in White?</vt:lpstr>
      <vt:lpstr>Where is this young woman looking?</vt:lpstr>
      <vt:lpstr>Back to Literary Lenses!</vt:lpstr>
      <vt:lpstr>Types of Literary Lenses</vt:lpstr>
      <vt:lpstr>Historical</vt:lpstr>
      <vt:lpstr>Feminist</vt:lpstr>
      <vt:lpstr>     Marxist/Sociological</vt:lpstr>
      <vt:lpstr>Archetypal/Mythological</vt:lpstr>
      <vt:lpstr>Psychological Approach</vt:lpstr>
      <vt:lpstr>Example to Ponder - The Lion King</vt:lpstr>
      <vt:lpstr>The Lion King</vt:lpstr>
      <vt:lpstr>The Lion King</vt:lpstr>
      <vt:lpstr>The Lion King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Lenses</dc:title>
  <dc:subject/>
  <dc:creator>Chris Warner</dc:creator>
  <cp:keywords/>
  <dc:description/>
  <cp:lastModifiedBy>Sheila Portuondo</cp:lastModifiedBy>
  <cp:revision>47</cp:revision>
  <dcterms:created xsi:type="dcterms:W3CDTF">2011-11-20T02:43:03Z</dcterms:created>
  <dcterms:modified xsi:type="dcterms:W3CDTF">2014-11-02T23:09:36Z</dcterms:modified>
  <cp:category/>
</cp:coreProperties>
</file>